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17" r:id="rId5"/>
  </p:sldIdLst>
  <p:sldSz cx="5143500" cy="9144000" type="screen16x9"/>
  <p:notesSz cx="6669088" cy="9926638"/>
  <p:custDataLst>
    <p:tags r:id="rId8"/>
  </p:custDataLst>
  <p:defaultTextStyle>
    <a:defPPr>
      <a:defRPr lang="de-DE"/>
    </a:defPPr>
    <a:lvl1pPr marL="0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0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12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82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52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93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64" algn="l" defTabSz="9141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7" userDrawn="1">
          <p15:clr>
            <a:srgbClr val="A4A3A4"/>
          </p15:clr>
        </p15:guide>
        <p15:guide id="2" orient="horz" pos="2754" userDrawn="1">
          <p15:clr>
            <a:srgbClr val="A4A3A4"/>
          </p15:clr>
        </p15:guide>
        <p15:guide id="3" pos="3583" userDrawn="1">
          <p15:clr>
            <a:srgbClr val="A4A3A4"/>
          </p15:clr>
        </p15:guide>
        <p15:guide id="4" pos="3470" userDrawn="1">
          <p15:clr>
            <a:srgbClr val="A4A3A4"/>
          </p15:clr>
        </p15:guide>
        <p15:guide id="5" orient="horz" pos="212">
          <p15:clr>
            <a:srgbClr val="A4A3A4"/>
          </p15:clr>
        </p15:guide>
        <p15:guide id="6" orient="horz" pos="2235">
          <p15:clr>
            <a:srgbClr val="A4A3A4"/>
          </p15:clr>
        </p15:guide>
        <p15:guide id="7" orient="horz" pos="4896">
          <p15:clr>
            <a:srgbClr val="A4A3A4"/>
          </p15:clr>
        </p15:guide>
        <p15:guide id="8" orient="horz" pos="377">
          <p15:clr>
            <a:srgbClr val="A4A3A4"/>
          </p15:clr>
        </p15:guide>
        <p15:guide id="9" pos="2015">
          <p15:clr>
            <a:srgbClr val="A4A3A4"/>
          </p15:clr>
        </p15:guide>
        <p15:guide id="10" pos="19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th, Wolfgang" initials="RW" lastIdx="5" clrIdx="0"/>
  <p:cmAuthor id="1" name="Monika Klampfleitner" initials="MK" lastIdx="1" clrIdx="1">
    <p:extLst>
      <p:ext uri="{19B8F6BF-5375-455C-9EA6-DF929625EA0E}">
        <p15:presenceInfo xmlns:p15="http://schemas.microsoft.com/office/powerpoint/2012/main" userId="Monika Klampfleit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95959"/>
    <a:srgbClr val="434A53"/>
    <a:srgbClr val="EE6000"/>
    <a:srgbClr val="C9D200"/>
    <a:srgbClr val="EAEAEA"/>
    <a:srgbClr val="B2DFC0"/>
    <a:srgbClr val="CCEAD6"/>
    <a:srgbClr val="E5F4EA"/>
    <a:srgbClr val="99D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1BA47-45B8-491C-90F9-8B2524B5DA09}" v="82" dt="2023-12-27T11:15:23.335"/>
    <p1510:client id="{BBB5DC05-BD59-4613-985C-82EE63F28D86}" vWet="4" dt="2023-12-27T11:14:06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4806" y="-1878"/>
      </p:cViewPr>
      <p:guideLst>
        <p:guide orient="horz" pos="1257"/>
        <p:guide orient="horz" pos="2754"/>
        <p:guide pos="3583"/>
        <p:guide pos="3470"/>
        <p:guide orient="horz" pos="212"/>
        <p:guide orient="horz" pos="2235"/>
        <p:guide orient="horz" pos="4896"/>
        <p:guide orient="horz" pos="377"/>
        <p:guide pos="2015"/>
        <p:guide pos="19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19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9" y="1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7D3B5483-D5AD-4CFC-9C4E-201AC22BD19A}" type="datetimeFigureOut">
              <a:rPr lang="de-DE" smtClean="0"/>
              <a:t>27.12.2023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9" y="9428583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FE29B513-F1EA-4FB1-9CFE-3E426C3D9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120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/>
          <a:lstStyle>
            <a:lvl1pPr algn="r">
              <a:defRPr sz="1100"/>
            </a:lvl1pPr>
          </a:lstStyle>
          <a:p>
            <a:fld id="{4B2490AE-9412-45D7-9819-F6ECD40A8CAA}" type="datetimeFigureOut">
              <a:rPr lang="de-DE" smtClean="0"/>
              <a:t>27.12.2023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742950"/>
            <a:ext cx="20970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5" rIns="91029" bIns="4551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6"/>
          </a:xfrm>
          <a:prstGeom prst="rect">
            <a:avLst/>
          </a:prstGeom>
        </p:spPr>
        <p:txBody>
          <a:bodyPr vert="horz" lIns="91029" tIns="45515" rIns="91029" bIns="455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9" y="9428583"/>
            <a:ext cx="2889938" cy="496331"/>
          </a:xfrm>
          <a:prstGeom prst="rect">
            <a:avLst/>
          </a:prstGeom>
        </p:spPr>
        <p:txBody>
          <a:bodyPr vert="horz" lIns="91029" tIns="45515" rIns="91029" bIns="45515" rtlCol="0" anchor="b"/>
          <a:lstStyle>
            <a:lvl1pPr algn="r">
              <a:defRPr sz="1100"/>
            </a:lvl1pPr>
          </a:lstStyle>
          <a:p>
            <a:fld id="{6077F053-D047-4A7D-92E2-99B1299812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0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12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82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52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22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93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64" algn="l" defTabSz="914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5"/>
          <p:cNvSpPr>
            <a:spLocks noGrp="1"/>
          </p:cNvSpPr>
          <p:nvPr>
            <p:ph type="pic" sz="quarter" idx="11"/>
          </p:nvPr>
        </p:nvSpPr>
        <p:spPr>
          <a:xfrm rot="10800000" flipH="1" flipV="1">
            <a:off x="2605108" y="5"/>
            <a:ext cx="2540423" cy="914399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932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8"/>
              <a:gd name="connsiteY0" fmla="*/ 10000 h 10000"/>
              <a:gd name="connsiteX1" fmla="*/ 2932 w 10008"/>
              <a:gd name="connsiteY1" fmla="*/ 0 h 10000"/>
              <a:gd name="connsiteX2" fmla="*/ 10000 w 10008"/>
              <a:gd name="connsiteY2" fmla="*/ 0 h 10000"/>
              <a:gd name="connsiteX3" fmla="*/ 10008 w 10008"/>
              <a:gd name="connsiteY3" fmla="*/ 9984 h 10000"/>
              <a:gd name="connsiteX4" fmla="*/ 0 w 1000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" h="10000">
                <a:moveTo>
                  <a:pt x="0" y="10000"/>
                </a:moveTo>
                <a:lnTo>
                  <a:pt x="2932" y="0"/>
                </a:lnTo>
                <a:lnTo>
                  <a:pt x="10000" y="0"/>
                </a:lnTo>
                <a:cubicBezTo>
                  <a:pt x="10003" y="3328"/>
                  <a:pt x="10005" y="6656"/>
                  <a:pt x="10008" y="9984"/>
                </a:cubicBezTo>
                <a:lnTo>
                  <a:pt x="0" y="1000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0" y="0"/>
            <a:ext cx="2917241" cy="9144000"/>
            <a:chOff x="1" y="0"/>
            <a:chExt cx="4776619" cy="5143500"/>
          </a:xfrm>
          <a:solidFill>
            <a:srgbClr val="EAEAEA"/>
          </a:solidFill>
        </p:grpSpPr>
        <p:sp>
          <p:nvSpPr>
            <p:cNvPr id="13" name="Gleichschenkliges Dreieck 12"/>
            <p:cNvSpPr/>
            <p:nvPr userDrawn="1"/>
          </p:nvSpPr>
          <p:spPr>
            <a:xfrm flipV="1">
              <a:off x="1541051" y="0"/>
              <a:ext cx="3235569" cy="51435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  <p:sp>
          <p:nvSpPr>
            <p:cNvPr id="15" name="Flussdiagramm: Prozess 14"/>
            <p:cNvSpPr/>
            <p:nvPr userDrawn="1"/>
          </p:nvSpPr>
          <p:spPr>
            <a:xfrm>
              <a:off x="1" y="0"/>
              <a:ext cx="3158836" cy="5143500"/>
            </a:xfrm>
            <a:prstGeom prst="flowChart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3"/>
                </a:solidFill>
              </a:endParaRPr>
            </a:p>
          </p:txBody>
        </p:sp>
      </p:grpSp>
      <p:sp>
        <p:nvSpPr>
          <p:cNvPr id="10" name="Parallelogramm 9"/>
          <p:cNvSpPr>
            <a:spLocks/>
          </p:cNvSpPr>
          <p:nvPr userDrawn="1"/>
        </p:nvSpPr>
        <p:spPr>
          <a:xfrm>
            <a:off x="1858760" y="-2"/>
            <a:ext cx="1492694" cy="9144000"/>
          </a:xfrm>
          <a:prstGeom prst="parallelogram">
            <a:avLst>
              <a:gd name="adj" fmla="val 50301"/>
            </a:avLst>
          </a:prstGeom>
          <a:solidFill>
            <a:srgbClr val="EAEAE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lvl="0"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24647" y="3704670"/>
            <a:ext cx="2792595" cy="1292662"/>
          </a:xfrm>
        </p:spPr>
        <p:txBody>
          <a:bodyPr anchor="b">
            <a:spAutoFit/>
          </a:bodyPr>
          <a:lstStyle>
            <a:lvl1pPr>
              <a:spcBef>
                <a:spcPts val="0"/>
              </a:spcBef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TITELFOLIE – MIT BILD GILL SANS 28 PT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24647" y="5214972"/>
            <a:ext cx="2792595" cy="738664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cap="all" baseline="0">
                <a:solidFill>
                  <a:schemeClr val="accent1"/>
                </a:solidFill>
              </a:defRPr>
            </a:lvl1pPr>
            <a:lvl2pPr marL="45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Termin | Ort | Vortragende/-r </a:t>
            </a:r>
            <a:br>
              <a:rPr lang="de-DE"/>
            </a:br>
            <a:r>
              <a:rPr lang="de-DE" err="1"/>
              <a:t>gill</a:t>
            </a:r>
            <a:r>
              <a:rPr lang="de-DE"/>
              <a:t> </a:t>
            </a:r>
            <a:r>
              <a:rPr lang="de-DE" err="1"/>
              <a:t>sans</a:t>
            </a:r>
            <a:r>
              <a:rPr lang="de-DE"/>
              <a:t> 16 </a:t>
            </a:r>
            <a:r>
              <a:rPr lang="de-DE" err="1"/>
              <a:t>pt</a:t>
            </a:r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1" y="598316"/>
            <a:ext cx="794910" cy="108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25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136" userDrawn="1">
          <p15:clr>
            <a:srgbClr val="FBAE40"/>
          </p15:clr>
        </p15:guide>
        <p15:guide id="3" pos="326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Manuelle Eingabe 3"/>
          <p:cNvSpPr/>
          <p:nvPr userDrawn="1"/>
        </p:nvSpPr>
        <p:spPr>
          <a:xfrm rot="5400000" flipV="1">
            <a:off x="-714374" y="3286129"/>
            <a:ext cx="9144002" cy="257175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6"/>
              <a:gd name="connsiteY0" fmla="*/ 3009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3009 h 10000"/>
              <a:gd name="connsiteX0" fmla="*/ 0 w 10032"/>
              <a:gd name="connsiteY0" fmla="*/ 2903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32 w 10032"/>
              <a:gd name="connsiteY3" fmla="*/ 10000 h 10000"/>
              <a:gd name="connsiteX4" fmla="*/ 0 w 10032"/>
              <a:gd name="connsiteY4" fmla="*/ 2903 h 10000"/>
              <a:gd name="connsiteX0" fmla="*/ 0 w 10032"/>
              <a:gd name="connsiteY0" fmla="*/ 2903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32 w 10032"/>
              <a:gd name="connsiteY3" fmla="*/ 10000 h 10000"/>
              <a:gd name="connsiteX4" fmla="*/ 0 w 10032"/>
              <a:gd name="connsiteY4" fmla="*/ 2903 h 10000"/>
              <a:gd name="connsiteX0" fmla="*/ 7 w 10002"/>
              <a:gd name="connsiteY0" fmla="*/ 2889 h 10000"/>
              <a:gd name="connsiteX1" fmla="*/ 10002 w 10002"/>
              <a:gd name="connsiteY1" fmla="*/ 0 h 10000"/>
              <a:gd name="connsiteX2" fmla="*/ 10002 w 10002"/>
              <a:gd name="connsiteY2" fmla="*/ 10000 h 10000"/>
              <a:gd name="connsiteX3" fmla="*/ 2 w 10002"/>
              <a:gd name="connsiteY3" fmla="*/ 10000 h 10000"/>
              <a:gd name="connsiteX4" fmla="*/ 7 w 10002"/>
              <a:gd name="connsiteY4" fmla="*/ 2889 h 10000"/>
              <a:gd name="connsiteX0" fmla="*/ 0 w 10007"/>
              <a:gd name="connsiteY0" fmla="*/ 2903 h 10000"/>
              <a:gd name="connsiteX1" fmla="*/ 10007 w 10007"/>
              <a:gd name="connsiteY1" fmla="*/ 0 h 10000"/>
              <a:gd name="connsiteX2" fmla="*/ 10007 w 10007"/>
              <a:gd name="connsiteY2" fmla="*/ 10000 h 10000"/>
              <a:gd name="connsiteX3" fmla="*/ 7 w 10007"/>
              <a:gd name="connsiteY3" fmla="*/ 10000 h 10000"/>
              <a:gd name="connsiteX4" fmla="*/ 0 w 10007"/>
              <a:gd name="connsiteY4" fmla="*/ 2903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7" h="10000">
                <a:moveTo>
                  <a:pt x="0" y="2903"/>
                </a:moveTo>
                <a:lnTo>
                  <a:pt x="10007" y="0"/>
                </a:lnTo>
                <a:lnTo>
                  <a:pt x="10007" y="10000"/>
                </a:lnTo>
                <a:lnTo>
                  <a:pt x="7" y="10000"/>
                </a:lnTo>
                <a:cubicBezTo>
                  <a:pt x="2" y="7670"/>
                  <a:pt x="5" y="5233"/>
                  <a:pt x="0" y="2903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068240" y="3956450"/>
            <a:ext cx="1816386" cy="1231106"/>
          </a:xfrm>
        </p:spPr>
        <p:txBody>
          <a:bodyPr wrap="square" anchor="ctr">
            <a:spAutoFit/>
          </a:bodyPr>
          <a:lstStyle>
            <a:lvl1pPr>
              <a:spcBef>
                <a:spcPts val="0"/>
              </a:spcBef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Kapitelfolie – mit Bild Gill Sans </a:t>
            </a:r>
            <a:br>
              <a:rPr lang="de-DE"/>
            </a:br>
            <a:r>
              <a:rPr lang="de-DE"/>
              <a:t>20 pt</a:t>
            </a:r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3319896" cy="91439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757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7757" y="10000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58342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136">
          <p15:clr>
            <a:srgbClr val="FBAE40"/>
          </p15:clr>
        </p15:guide>
        <p15:guide id="3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ussdiagramm: Manuelle Eingabe 3"/>
          <p:cNvSpPr/>
          <p:nvPr userDrawn="1"/>
        </p:nvSpPr>
        <p:spPr>
          <a:xfrm rot="5400000" flipH="1">
            <a:off x="-3903346" y="3903343"/>
            <a:ext cx="9144004" cy="133731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6"/>
              <a:gd name="connsiteY0" fmla="*/ 3009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3009 h 10000"/>
              <a:gd name="connsiteX0" fmla="*/ 0 w 10032"/>
              <a:gd name="connsiteY0" fmla="*/ 2903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32 w 10032"/>
              <a:gd name="connsiteY3" fmla="*/ 10000 h 10000"/>
              <a:gd name="connsiteX4" fmla="*/ 0 w 10032"/>
              <a:gd name="connsiteY4" fmla="*/ 2903 h 10000"/>
              <a:gd name="connsiteX0" fmla="*/ 0 w 10032"/>
              <a:gd name="connsiteY0" fmla="*/ 2903 h 10000"/>
              <a:gd name="connsiteX1" fmla="*/ 10032 w 10032"/>
              <a:gd name="connsiteY1" fmla="*/ 0 h 10000"/>
              <a:gd name="connsiteX2" fmla="*/ 10032 w 10032"/>
              <a:gd name="connsiteY2" fmla="*/ 10000 h 10000"/>
              <a:gd name="connsiteX3" fmla="*/ 32 w 10032"/>
              <a:gd name="connsiteY3" fmla="*/ 10000 h 10000"/>
              <a:gd name="connsiteX4" fmla="*/ 0 w 10032"/>
              <a:gd name="connsiteY4" fmla="*/ 2903 h 10000"/>
              <a:gd name="connsiteX0" fmla="*/ 7 w 10002"/>
              <a:gd name="connsiteY0" fmla="*/ 2889 h 10000"/>
              <a:gd name="connsiteX1" fmla="*/ 10002 w 10002"/>
              <a:gd name="connsiteY1" fmla="*/ 0 h 10000"/>
              <a:gd name="connsiteX2" fmla="*/ 10002 w 10002"/>
              <a:gd name="connsiteY2" fmla="*/ 10000 h 10000"/>
              <a:gd name="connsiteX3" fmla="*/ 2 w 10002"/>
              <a:gd name="connsiteY3" fmla="*/ 10000 h 10000"/>
              <a:gd name="connsiteX4" fmla="*/ 7 w 10002"/>
              <a:gd name="connsiteY4" fmla="*/ 2889 h 10000"/>
              <a:gd name="connsiteX0" fmla="*/ 0 w 10007"/>
              <a:gd name="connsiteY0" fmla="*/ 2903 h 10000"/>
              <a:gd name="connsiteX1" fmla="*/ 10007 w 10007"/>
              <a:gd name="connsiteY1" fmla="*/ 0 h 10000"/>
              <a:gd name="connsiteX2" fmla="*/ 10007 w 10007"/>
              <a:gd name="connsiteY2" fmla="*/ 10000 h 10000"/>
              <a:gd name="connsiteX3" fmla="*/ 7 w 10007"/>
              <a:gd name="connsiteY3" fmla="*/ 10000 h 10000"/>
              <a:gd name="connsiteX4" fmla="*/ 0 w 10007"/>
              <a:gd name="connsiteY4" fmla="*/ 2903 h 10000"/>
              <a:gd name="connsiteX0" fmla="*/ 19 w 10001"/>
              <a:gd name="connsiteY0" fmla="*/ 8004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9 w 10001"/>
              <a:gd name="connsiteY4" fmla="*/ 8004 h 10000"/>
              <a:gd name="connsiteX0" fmla="*/ 0 w 10007"/>
              <a:gd name="connsiteY0" fmla="*/ 7199 h 10000"/>
              <a:gd name="connsiteX1" fmla="*/ 10007 w 10007"/>
              <a:gd name="connsiteY1" fmla="*/ 0 h 10000"/>
              <a:gd name="connsiteX2" fmla="*/ 10007 w 10007"/>
              <a:gd name="connsiteY2" fmla="*/ 10000 h 10000"/>
              <a:gd name="connsiteX3" fmla="*/ 7 w 10007"/>
              <a:gd name="connsiteY3" fmla="*/ 10000 h 10000"/>
              <a:gd name="connsiteX4" fmla="*/ 0 w 10007"/>
              <a:gd name="connsiteY4" fmla="*/ 7199 h 10000"/>
              <a:gd name="connsiteX0" fmla="*/ 19 w 10001"/>
              <a:gd name="connsiteY0" fmla="*/ 7031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9 w 10001"/>
              <a:gd name="connsiteY4" fmla="*/ 7031 h 10000"/>
              <a:gd name="connsiteX0" fmla="*/ 0 w 10007"/>
              <a:gd name="connsiteY0" fmla="*/ 7031 h 10000"/>
              <a:gd name="connsiteX1" fmla="*/ 10007 w 10007"/>
              <a:gd name="connsiteY1" fmla="*/ 0 h 10000"/>
              <a:gd name="connsiteX2" fmla="*/ 10007 w 10007"/>
              <a:gd name="connsiteY2" fmla="*/ 10000 h 10000"/>
              <a:gd name="connsiteX3" fmla="*/ 7 w 10007"/>
              <a:gd name="connsiteY3" fmla="*/ 10000 h 10000"/>
              <a:gd name="connsiteX4" fmla="*/ 0 w 10007"/>
              <a:gd name="connsiteY4" fmla="*/ 7031 h 10000"/>
              <a:gd name="connsiteX0" fmla="*/ 9 w 10001"/>
              <a:gd name="connsiteY0" fmla="*/ 5525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9 w 10001"/>
              <a:gd name="connsiteY4" fmla="*/ 5525 h 10000"/>
              <a:gd name="connsiteX0" fmla="*/ 0 w 10007"/>
              <a:gd name="connsiteY0" fmla="*/ 5557 h 10000"/>
              <a:gd name="connsiteX1" fmla="*/ 10007 w 10007"/>
              <a:gd name="connsiteY1" fmla="*/ 0 h 10000"/>
              <a:gd name="connsiteX2" fmla="*/ 10007 w 10007"/>
              <a:gd name="connsiteY2" fmla="*/ 10000 h 10000"/>
              <a:gd name="connsiteX3" fmla="*/ 7 w 10007"/>
              <a:gd name="connsiteY3" fmla="*/ 10000 h 10000"/>
              <a:gd name="connsiteX4" fmla="*/ 0 w 10007"/>
              <a:gd name="connsiteY4" fmla="*/ 555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7" h="10000">
                <a:moveTo>
                  <a:pt x="0" y="5557"/>
                </a:moveTo>
                <a:lnTo>
                  <a:pt x="10007" y="0"/>
                </a:lnTo>
                <a:lnTo>
                  <a:pt x="10007" y="10000"/>
                </a:lnTo>
                <a:lnTo>
                  <a:pt x="7" y="10000"/>
                </a:lnTo>
                <a:cubicBezTo>
                  <a:pt x="2" y="7670"/>
                  <a:pt x="5" y="7887"/>
                  <a:pt x="0" y="5557"/>
                </a:cubicBezTo>
                <a:close/>
              </a:path>
            </a:pathLst>
          </a:custGeom>
          <a:solidFill>
            <a:srgbClr val="EAEAEA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423035" y="434623"/>
            <a:ext cx="3456146" cy="430887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de-DE"/>
              <a:t>Inhalte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23035" y="4125727"/>
            <a:ext cx="3456146" cy="892552"/>
          </a:xfrm>
        </p:spPr>
        <p:txBody>
          <a:bodyPr wrap="square" anchor="ctr">
            <a:spAutoFit/>
          </a:bodyPr>
          <a:lstStyle>
            <a:lvl1pPr>
              <a:defRPr baseline="0"/>
            </a:lvl1pPr>
          </a:lstStyle>
          <a:p>
            <a:pPr lvl="0"/>
            <a:r>
              <a:rPr lang="de-DE"/>
              <a:t>TOP 1</a:t>
            </a:r>
          </a:p>
          <a:p>
            <a:pPr lvl="0"/>
            <a:r>
              <a:rPr lang="de-DE"/>
              <a:t>TOP 2</a:t>
            </a:r>
          </a:p>
          <a:p>
            <a:pPr lvl="0"/>
            <a:r>
              <a:rPr lang="de-DE"/>
              <a:t>TOP 3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09.11.2021</a:t>
            </a: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3904390" y="8657704"/>
            <a:ext cx="833562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25" name="Gerade Verbindung 24"/>
          <p:cNvCxnSpPr/>
          <p:nvPr userDrawn="1"/>
        </p:nvCxnSpPr>
        <p:spPr>
          <a:xfrm>
            <a:off x="733024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ußzeilenplatzhalter 7"/>
          <p:cNvSpPr txBox="1">
            <a:spLocks/>
          </p:cNvSpPr>
          <p:nvPr userDrawn="1"/>
        </p:nvSpPr>
        <p:spPr>
          <a:xfrm>
            <a:off x="124255" y="8657704"/>
            <a:ext cx="1035540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/>
              <a:t>© BWV Bildungsverband</a:t>
            </a:r>
          </a:p>
        </p:txBody>
      </p:sp>
      <p:cxnSp>
        <p:nvCxnSpPr>
          <p:cNvPr id="27" name="Gerade Verbindung 26"/>
          <p:cNvCxnSpPr/>
          <p:nvPr userDrawn="1"/>
        </p:nvCxnSpPr>
        <p:spPr>
          <a:xfrm>
            <a:off x="4770007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21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22338" y="434622"/>
            <a:ext cx="4756844" cy="1292662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de-DE"/>
              <a:t>Inhaltsfolie Überschrift und Text – Gill Sans 28 pt, max. 2-zeilig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22338" y="2396068"/>
            <a:ext cx="4756844" cy="153888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de-DE"/>
              <a:t>Textmasterformat bearbeiten, GILL SANS 16 PT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09.11.2021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>
          <a:xfrm>
            <a:off x="3904390" y="8657704"/>
            <a:ext cx="833562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33024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ußzeilenplatzhalter 7"/>
          <p:cNvSpPr txBox="1">
            <a:spLocks/>
          </p:cNvSpPr>
          <p:nvPr userDrawn="1"/>
        </p:nvSpPr>
        <p:spPr>
          <a:xfrm>
            <a:off x="124255" y="8657704"/>
            <a:ext cx="1035540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/>
              <a:t>© BWV Bildungsverband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4770007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29481" y="8377691"/>
            <a:ext cx="476220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tabLst>
                <a:tab pos="358673" algn="r"/>
                <a:tab pos="447549" algn="l"/>
              </a:tabLst>
              <a:defRPr sz="1000"/>
            </a:lvl1pPr>
          </a:lstStyle>
          <a:p>
            <a:pPr lvl="0"/>
            <a:r>
              <a:rPr lang="de-DE"/>
              <a:t>	Quelle:	</a:t>
            </a:r>
          </a:p>
        </p:txBody>
      </p:sp>
    </p:spTree>
    <p:extLst>
      <p:ext uri="{BB962C8B-B14F-4D97-AF65-F5344CB8AC3E}">
        <p14:creationId xmlns:p14="http://schemas.microsoft.com/office/powerpoint/2010/main" val="12417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br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22338" y="434622"/>
            <a:ext cx="4756844" cy="861774"/>
          </a:xfrm>
        </p:spPr>
        <p:txBody>
          <a:bodyPr/>
          <a:lstStyle>
            <a:lvl1pPr>
              <a:defRPr sz="2800" cap="none" baseline="0"/>
            </a:lvl1pPr>
          </a:lstStyle>
          <a:p>
            <a:r>
              <a:rPr lang="de-DE"/>
              <a:t>Inhaltsfolie Überschrift – Gill Sans 28 pt, max. 2-zeilig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733024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ußzeilenplatzhalter 7"/>
          <p:cNvSpPr txBox="1">
            <a:spLocks/>
          </p:cNvSpPr>
          <p:nvPr userDrawn="1"/>
        </p:nvSpPr>
        <p:spPr>
          <a:xfrm>
            <a:off x="124255" y="8657704"/>
            <a:ext cx="1035540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/>
              <a:t>© BWV Bildungsverband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4770007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04390" y="8657704"/>
            <a:ext cx="833562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29481" y="8377691"/>
            <a:ext cx="476220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tabLst>
                <a:tab pos="358673" algn="r"/>
                <a:tab pos="447549" algn="l"/>
              </a:tabLst>
              <a:defRPr sz="1000"/>
            </a:lvl1pPr>
          </a:lstStyle>
          <a:p>
            <a:pPr lvl="0"/>
            <a:r>
              <a:rPr lang="de-DE"/>
              <a:t>	Quelle:	</a:t>
            </a:r>
          </a:p>
        </p:txBody>
      </p:sp>
    </p:spTree>
    <p:extLst>
      <p:ext uri="{BB962C8B-B14F-4D97-AF65-F5344CB8AC3E}">
        <p14:creationId xmlns:p14="http://schemas.microsoft.com/office/powerpoint/2010/main" val="31483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04390" y="8657704"/>
            <a:ext cx="833562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733024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ußzeilenplatzhalter 7"/>
          <p:cNvSpPr txBox="1">
            <a:spLocks/>
          </p:cNvSpPr>
          <p:nvPr userDrawn="1"/>
        </p:nvSpPr>
        <p:spPr>
          <a:xfrm>
            <a:off x="124255" y="8657704"/>
            <a:ext cx="1035540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/>
              <a:t>© BWV Bildungsverband</a:t>
            </a:r>
          </a:p>
        </p:txBody>
      </p:sp>
      <p:cxnSp>
        <p:nvCxnSpPr>
          <p:cNvPr id="17" name="Gerade Verbindung 16"/>
          <p:cNvCxnSpPr/>
          <p:nvPr userDrawn="1"/>
        </p:nvCxnSpPr>
        <p:spPr>
          <a:xfrm>
            <a:off x="4770007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39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ihandform 15">
            <a:extLst>
              <a:ext uri="{FF2B5EF4-FFF2-40B4-BE49-F238E27FC236}">
                <a16:creationId xmlns:a16="http://schemas.microsoft.com/office/drawing/2014/main" id="{63AA267A-CD34-BE49-8900-4D897A211D9D}"/>
              </a:ext>
            </a:extLst>
          </p:cNvPr>
          <p:cNvSpPr/>
          <p:nvPr userDrawn="1"/>
        </p:nvSpPr>
        <p:spPr>
          <a:xfrm flipH="1" flipV="1">
            <a:off x="1" y="-1"/>
            <a:ext cx="5143500" cy="4042423"/>
          </a:xfrm>
          <a:custGeom>
            <a:avLst/>
            <a:gdLst>
              <a:gd name="connsiteX0" fmla="*/ 0 w 9132425"/>
              <a:gd name="connsiteY0" fmla="*/ 972273 h 3889093"/>
              <a:gd name="connsiteX1" fmla="*/ 0 w 9132425"/>
              <a:gd name="connsiteY1" fmla="*/ 3889093 h 3889093"/>
              <a:gd name="connsiteX2" fmla="*/ 9132425 w 9132425"/>
              <a:gd name="connsiteY2" fmla="*/ 3889093 h 3889093"/>
              <a:gd name="connsiteX3" fmla="*/ 9132425 w 9132425"/>
              <a:gd name="connsiteY3" fmla="*/ 0 h 3889093"/>
              <a:gd name="connsiteX4" fmla="*/ 0 w 9132425"/>
              <a:gd name="connsiteY4" fmla="*/ 972273 h 3889093"/>
              <a:gd name="connsiteX0" fmla="*/ 0 w 9132425"/>
              <a:gd name="connsiteY0" fmla="*/ 972273 h 3889093"/>
              <a:gd name="connsiteX1" fmla="*/ 0 w 9132425"/>
              <a:gd name="connsiteY1" fmla="*/ 2667964 h 3889093"/>
              <a:gd name="connsiteX2" fmla="*/ 9132425 w 9132425"/>
              <a:gd name="connsiteY2" fmla="*/ 3889093 h 3889093"/>
              <a:gd name="connsiteX3" fmla="*/ 9132425 w 9132425"/>
              <a:gd name="connsiteY3" fmla="*/ 0 h 3889093"/>
              <a:gd name="connsiteX4" fmla="*/ 0 w 9132425"/>
              <a:gd name="connsiteY4" fmla="*/ 972273 h 3889093"/>
              <a:gd name="connsiteX0" fmla="*/ 0 w 9132425"/>
              <a:gd name="connsiteY0" fmla="*/ 972273 h 2766349"/>
              <a:gd name="connsiteX1" fmla="*/ 0 w 9132425"/>
              <a:gd name="connsiteY1" fmla="*/ 2667964 h 2766349"/>
              <a:gd name="connsiteX2" fmla="*/ 9132425 w 9132425"/>
              <a:gd name="connsiteY2" fmla="*/ 2766349 h 2766349"/>
              <a:gd name="connsiteX3" fmla="*/ 9132425 w 9132425"/>
              <a:gd name="connsiteY3" fmla="*/ 0 h 2766349"/>
              <a:gd name="connsiteX4" fmla="*/ 0 w 9132425"/>
              <a:gd name="connsiteY4" fmla="*/ 972273 h 2766349"/>
              <a:gd name="connsiteX0" fmla="*/ 5780 w 9138205"/>
              <a:gd name="connsiteY0" fmla="*/ 972273 h 3084653"/>
              <a:gd name="connsiteX1" fmla="*/ 0 w 9138205"/>
              <a:gd name="connsiteY1" fmla="*/ 3084653 h 3084653"/>
              <a:gd name="connsiteX2" fmla="*/ 9138205 w 9138205"/>
              <a:gd name="connsiteY2" fmla="*/ 2766349 h 3084653"/>
              <a:gd name="connsiteX3" fmla="*/ 9138205 w 9138205"/>
              <a:gd name="connsiteY3" fmla="*/ 0 h 3084653"/>
              <a:gd name="connsiteX4" fmla="*/ 5780 w 9138205"/>
              <a:gd name="connsiteY4" fmla="*/ 972273 h 3084653"/>
              <a:gd name="connsiteX0" fmla="*/ 5780 w 9138205"/>
              <a:gd name="connsiteY0" fmla="*/ 972273 h 3102015"/>
              <a:gd name="connsiteX1" fmla="*/ 0 w 9138205"/>
              <a:gd name="connsiteY1" fmla="*/ 3084653 h 3102015"/>
              <a:gd name="connsiteX2" fmla="*/ 9138205 w 9138205"/>
              <a:gd name="connsiteY2" fmla="*/ 3102015 h 3102015"/>
              <a:gd name="connsiteX3" fmla="*/ 9138205 w 9138205"/>
              <a:gd name="connsiteY3" fmla="*/ 0 h 3102015"/>
              <a:gd name="connsiteX4" fmla="*/ 5780 w 9138205"/>
              <a:gd name="connsiteY4" fmla="*/ 972273 h 3102015"/>
              <a:gd name="connsiteX0" fmla="*/ 5780 w 9138205"/>
              <a:gd name="connsiteY0" fmla="*/ 972273 h 3102015"/>
              <a:gd name="connsiteX1" fmla="*/ 0 w 9138205"/>
              <a:gd name="connsiteY1" fmla="*/ 3102015 h 3102015"/>
              <a:gd name="connsiteX2" fmla="*/ 9138205 w 9138205"/>
              <a:gd name="connsiteY2" fmla="*/ 3102015 h 3102015"/>
              <a:gd name="connsiteX3" fmla="*/ 9138205 w 9138205"/>
              <a:gd name="connsiteY3" fmla="*/ 0 h 3102015"/>
              <a:gd name="connsiteX4" fmla="*/ 5780 w 9138205"/>
              <a:gd name="connsiteY4" fmla="*/ 972273 h 3102015"/>
              <a:gd name="connsiteX0" fmla="*/ 5780 w 9138205"/>
              <a:gd name="connsiteY0" fmla="*/ 662585 h 2792327"/>
              <a:gd name="connsiteX1" fmla="*/ 0 w 9138205"/>
              <a:gd name="connsiteY1" fmla="*/ 2792327 h 2792327"/>
              <a:gd name="connsiteX2" fmla="*/ 9138205 w 9138205"/>
              <a:gd name="connsiteY2" fmla="*/ 2792327 h 2792327"/>
              <a:gd name="connsiteX3" fmla="*/ 9138205 w 9138205"/>
              <a:gd name="connsiteY3" fmla="*/ 0 h 2792327"/>
              <a:gd name="connsiteX4" fmla="*/ 5780 w 9138205"/>
              <a:gd name="connsiteY4" fmla="*/ 662585 h 279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205" h="2792327">
                <a:moveTo>
                  <a:pt x="5780" y="662585"/>
                </a:moveTo>
                <a:cubicBezTo>
                  <a:pt x="3853" y="1366712"/>
                  <a:pt x="1927" y="2088200"/>
                  <a:pt x="0" y="2792327"/>
                </a:cubicBezTo>
                <a:lnTo>
                  <a:pt x="9138205" y="2792327"/>
                </a:lnTo>
                <a:lnTo>
                  <a:pt x="9138205" y="0"/>
                </a:lnTo>
                <a:lnTo>
                  <a:pt x="5780" y="662585"/>
                </a:lnTo>
                <a:close/>
              </a:path>
            </a:pathLst>
          </a:cu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8" rIns="91414" bIns="45708"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93328" y="1484470"/>
            <a:ext cx="4756844" cy="861774"/>
          </a:xfrm>
        </p:spPr>
        <p:txBody>
          <a:bodyPr anchor="b"/>
          <a:lstStyle>
            <a:lvl1pPr algn="ctr">
              <a:defRPr sz="2800" b="1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abschlussfolie gill sans 28 pt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03760" y="5430893"/>
            <a:ext cx="2135981" cy="984885"/>
          </a:xfrm>
        </p:spPr>
        <p:txBody>
          <a:bodyPr anchor="ctr">
            <a:spAutoFit/>
          </a:bodyPr>
          <a:lstStyle>
            <a:lvl1pPr marL="0" indent="0" algn="ctr">
              <a:spcBef>
                <a:spcPts val="0"/>
              </a:spcBef>
              <a:buNone/>
              <a:defRPr b="0" baseline="0"/>
            </a:lvl1pPr>
          </a:lstStyle>
          <a:p>
            <a:pPr lvl="0"/>
            <a:r>
              <a:rPr lang="de-DE"/>
              <a:t>Vorname Nachname</a:t>
            </a:r>
            <a:br>
              <a:rPr lang="de-DE"/>
            </a:br>
            <a:r>
              <a:rPr lang="de-DE"/>
              <a:t>Position/Funktion</a:t>
            </a:r>
            <a:br>
              <a:rPr lang="de-DE"/>
            </a:br>
            <a:r>
              <a:rPr lang="de-DE"/>
              <a:t>Telefon</a:t>
            </a:r>
            <a:br>
              <a:rPr lang="de-DE"/>
            </a:br>
            <a:r>
              <a:rPr lang="de-DE"/>
              <a:t>E-Mail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09.11.2021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>
          <a:xfrm>
            <a:off x="3904390" y="8657704"/>
            <a:ext cx="833562" cy="12311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733024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ußzeilenplatzhalter 7"/>
          <p:cNvSpPr txBox="1">
            <a:spLocks/>
          </p:cNvSpPr>
          <p:nvPr userDrawn="1"/>
        </p:nvSpPr>
        <p:spPr>
          <a:xfrm>
            <a:off x="124255" y="8657704"/>
            <a:ext cx="1035540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/>
              <a:t>© BWV Bildungsverband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4770007" y="8609828"/>
            <a:ext cx="0" cy="218864"/>
          </a:xfrm>
          <a:prstGeom prst="line">
            <a:avLst/>
          </a:prstGeom>
          <a:ln>
            <a:solidFill>
              <a:srgbClr val="9A9A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52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4255" y="430387"/>
            <a:ext cx="4756844" cy="98488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4255" y="2404534"/>
            <a:ext cx="4756844" cy="61213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59302" y="8657705"/>
            <a:ext cx="455253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09.11.2021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04390" y="8657704"/>
            <a:ext cx="833562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BWV-Beiratssitzung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4679537" y="8657704"/>
            <a:ext cx="206788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5ED31-DD9A-4B6C-8C77-162EF7F5DBD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437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71" r:id="rId3"/>
    <p:sldLayoutId id="2147483650" r:id="rId4"/>
    <p:sldLayoutId id="2147483669" r:id="rId5"/>
    <p:sldLayoutId id="2147483655" r:id="rId6"/>
    <p:sldLayoutId id="2147483666" r:id="rId7"/>
  </p:sldLayoutIdLst>
  <p:hf hdr="0"/>
  <p:txStyles>
    <p:titleStyle>
      <a:lvl1pPr algn="l" defTabSz="914140" rtl="0" eaLnBrk="1" latinLnBrk="0" hangingPunct="1">
        <a:spcBef>
          <a:spcPct val="0"/>
        </a:spcBef>
        <a:buNone/>
        <a:defRPr sz="3200" b="1" kern="1200" cap="none" baseline="0">
          <a:solidFill>
            <a:schemeClr val="accent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914140" rtl="0" eaLnBrk="1" latinLnBrk="0" hangingPunct="1"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9338" indent="-179338" algn="l" defTabSz="914140" rtl="0" eaLnBrk="1" latinLnBrk="0" hangingPunct="1"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8673" indent="-179338" algn="l" defTabSz="914140" rtl="0" eaLnBrk="1" latinLnBrk="0" hangingPunct="1"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26886" indent="-268212" algn="l" defTabSz="914140" rtl="0" eaLnBrk="1" latinLnBrk="0" hangingPunct="1"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6222" indent="-179338" algn="l" defTabSz="914140" rtl="0" eaLnBrk="1" latinLnBrk="0" hangingPunct="1"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87" indent="-228535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8" indent="-228535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8" indent="-228535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9" indent="-228535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1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0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2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2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52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22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93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64" algn="l" defTabSz="914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6" userDrawn="1">
          <p15:clr>
            <a:srgbClr val="F26B43"/>
          </p15:clr>
        </p15:guide>
        <p15:guide id="2" pos="136" userDrawn="1">
          <p15:clr>
            <a:srgbClr val="F26B43"/>
          </p15:clr>
        </p15:guide>
        <p15:guide id="3" orient="horz" pos="849" userDrawn="1">
          <p15:clr>
            <a:srgbClr val="F26B43"/>
          </p15:clr>
        </p15:guide>
        <p15:guide id="4" pos="54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wv.de/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bahareh.farsad@bwv.de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achdenkliche brünette frau in denim kleid suchen mit nachdenklichen zweifelhaften ausdruck - nachdenklich stock-fotos und bilder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2" t="181" r="5269" b="10005"/>
          <a:stretch/>
        </p:blipFill>
        <p:spPr bwMode="auto">
          <a:xfrm>
            <a:off x="1492626" y="1"/>
            <a:ext cx="3650874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üssen denken. porträt von nachdenklichen brünetten mann hält sein kinn und nachdenken idee. indoor-studio-aufnahme isoliert auf orangefarbenem hintergrund - nachdenklich stock-fotos und bilder"/>
          <p:cNvPicPr>
            <a:picLocks noChangeAspect="1" noChangeArrowheads="1"/>
          </p:cNvPicPr>
          <p:nvPr/>
        </p:nvPicPr>
        <p:blipFill rotWithShape="1"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4" r="22977" b="9223"/>
          <a:stretch/>
        </p:blipFill>
        <p:spPr bwMode="auto">
          <a:xfrm>
            <a:off x="0" y="1"/>
            <a:ext cx="2259106" cy="251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167" y="1061363"/>
            <a:ext cx="4756844" cy="307777"/>
          </a:xfrm>
        </p:spPr>
        <p:txBody>
          <a:bodyPr/>
          <a:lstStyle/>
          <a:p>
            <a:r>
              <a:rPr lang="de-DE" sz="2000" dirty="0">
                <a:solidFill>
                  <a:schemeClr val="tx1"/>
                </a:solidFill>
                <a:ea typeface="+mn-ea"/>
                <a:cs typeface="+mn-cs"/>
              </a:rPr>
              <a:t>Bist Du auch ein Bildungsmensch?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3197" y="2701940"/>
            <a:ext cx="4756844" cy="507831"/>
          </a:xfrm>
        </p:spPr>
        <p:txBody>
          <a:bodyPr/>
          <a:lstStyle/>
          <a:p>
            <a:r>
              <a:rPr lang="de-DE" sz="1400" b="1" dirty="0">
                <a:latin typeface="Gill Sans MT" panose="020B0502020104020203" pitchFamily="34" charset="0"/>
              </a:rPr>
              <a:t>Wer sind wir</a:t>
            </a:r>
            <a:endParaRPr lang="de-DE" sz="1400" dirty="0">
              <a:latin typeface="Gill Sans MT" panose="020B0502020104020203" pitchFamily="34" charset="0"/>
            </a:endParaRPr>
          </a:p>
          <a:p>
            <a:endParaRPr lang="de-DE" sz="1400" dirty="0">
              <a:latin typeface="Gill Sans MT" panose="020B0502020104020203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4783733" y="8407454"/>
            <a:ext cx="102592" cy="123111"/>
          </a:xfrm>
        </p:spPr>
        <p:txBody>
          <a:bodyPr/>
          <a:lstStyle/>
          <a:p>
            <a:fld id="{2335ED31-DD9A-4B6C-8C77-162EF7F5DBD3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8" name="Grafik 7" descr="teamarbeit der mitarbeiter - team kreativ stock-fotos und bilder"/>
          <p:cNvPicPr/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8" y="6302300"/>
            <a:ext cx="5143500" cy="2841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eck 8"/>
          <p:cNvSpPr/>
          <p:nvPr/>
        </p:nvSpPr>
        <p:spPr>
          <a:xfrm>
            <a:off x="92005" y="1513196"/>
            <a:ext cx="4916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Wir verstärken unser Team. </a:t>
            </a:r>
            <a:br>
              <a:rPr lang="de-DE" sz="1600" b="1" dirty="0"/>
            </a:br>
            <a:r>
              <a:rPr lang="de-DE" sz="1600" b="1" dirty="0"/>
              <a:t>Hast Du Lust mit uns die Bildung in der Versicherungswirtschaft zu gestalten?</a:t>
            </a:r>
          </a:p>
        </p:txBody>
      </p:sp>
      <p:pic>
        <p:nvPicPr>
          <p:cNvPr id="12" name="Grafik 11" descr="BWV_Logo_Bildungsverb_CMYK.jpg"/>
          <p:cNvPicPr/>
          <p:nvPr/>
        </p:nvPicPr>
        <p:blipFill>
          <a:blip r:embed="rId6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2473" y="306574"/>
            <a:ext cx="1494790" cy="650875"/>
          </a:xfrm>
          <a:prstGeom prst="rect">
            <a:avLst/>
          </a:prstGeom>
        </p:spPr>
      </p:pic>
      <p:sp>
        <p:nvSpPr>
          <p:cNvPr id="15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69494" y="2959743"/>
            <a:ext cx="4687517" cy="307777"/>
          </a:xfrm>
        </p:spPr>
        <p:txBody>
          <a:bodyPr/>
          <a:lstStyle/>
          <a:p>
            <a:r>
              <a:rPr lang="de-DE" sz="1000" dirty="0">
                <a:latin typeface="Gill Sans MT" panose="020B0502020104020203" pitchFamily="34" charset="0"/>
              </a:rPr>
              <a:t>Wir kümmern uns um die berufliche Bildung in der Versicherungswirtschaft und sind Ideen- und Impulsgeber für noch mehr Kompetenz.</a:t>
            </a:r>
            <a:endParaRPr lang="de-DE" sz="1000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3197" y="3514790"/>
            <a:ext cx="4756844" cy="215444"/>
          </a:xfrm>
        </p:spPr>
        <p:txBody>
          <a:bodyPr/>
          <a:lstStyle/>
          <a:p>
            <a:r>
              <a:rPr lang="de-DE" sz="1400" b="1" dirty="0">
                <a:latin typeface="Gill Sans MT" panose="020B0502020104020203" pitchFamily="34" charset="0"/>
              </a:rPr>
              <a:t>Das machen wir</a:t>
            </a:r>
            <a:endParaRPr lang="de-DE" sz="1400" dirty="0">
              <a:latin typeface="Gill Sans MT" panose="020B0502020104020203" pitchFamily="34" charset="0"/>
            </a:endParaRP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66234" y="3798002"/>
            <a:ext cx="4610477" cy="1092607"/>
          </a:xfrm>
        </p:spPr>
        <p:txBody>
          <a:bodyPr/>
          <a:lstStyle/>
          <a:p>
            <a:pPr marL="17145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Wir gestalten die staatlich geordneten Berufsbilder für die Branche</a:t>
            </a:r>
          </a:p>
          <a:p>
            <a:pPr marL="17145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Wir koordinieren die Zusammenarbeit in unserem Bildungsnetzwerk</a:t>
            </a:r>
          </a:p>
          <a:p>
            <a:pPr marL="17145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Wir setzen unsere Kompetenz bei Prüfungen ein für hohe Standards und Professionalisierung im Versicherungsvertrieb</a:t>
            </a:r>
          </a:p>
          <a:p>
            <a:pPr marL="17145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Wir entwickeln Medien für Aus- und Weiterbildungsgänge</a:t>
            </a:r>
          </a:p>
          <a:p>
            <a:pPr marL="17145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50" dirty="0"/>
              <a:t>Wir sind Impulsgeber und Gestalter bei aktuellen Themen in der beruflichen </a:t>
            </a:r>
            <a:r>
              <a:rPr lang="de-DE" sz="1050"/>
              <a:t>Bildung (</a:t>
            </a:r>
            <a:r>
              <a:rPr lang="de-DE" sz="1050" dirty="0"/>
              <a:t>z.B</a:t>
            </a:r>
            <a:r>
              <a:rPr lang="de-DE" sz="1050"/>
              <a:t>. Nachhaltigkeit</a:t>
            </a:r>
            <a:r>
              <a:rPr lang="de-DE" sz="1050" dirty="0"/>
              <a:t>)</a:t>
            </a:r>
            <a:endParaRPr lang="de-DE" sz="1000" dirty="0">
              <a:latin typeface="Gill Sans MT" panose="020B0502020104020203" pitchFamily="34" charset="0"/>
            </a:endParaRP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68698" y="5309538"/>
            <a:ext cx="4756844" cy="1077218"/>
          </a:xfrm>
        </p:spPr>
        <p:txBody>
          <a:bodyPr/>
          <a:lstStyle/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Du hast ein pädagogisches, wirtschaftswissenschaftliches oder sonstiges Studium oder eine solide berufliche Bildung in der Versicherungswirtschaft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Du denkst strategisch, arbeitest konzeptionell und übernimmst gerne Verantwortung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Du hast Freude daran, Workshops zu moderieren und trittst souverän auf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Du kommunizierst klar, transparent und verbindlich im Team und mit externen Partnern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Du arbeitest mit Leidenschaft und suchst Erfüllung in Deiner Arbeit</a:t>
            </a:r>
          </a:p>
          <a:p>
            <a:pPr lvl="0">
              <a:spcBef>
                <a:spcPts val="0"/>
              </a:spcBef>
              <a:buClr>
                <a:srgbClr val="FFC000"/>
              </a:buClr>
            </a:pPr>
            <a:endParaRPr lang="de-DE" sz="1000" dirty="0">
              <a:latin typeface="Gill Sans MT" panose="020B0502020104020203" pitchFamily="34" charset="0"/>
            </a:endParaRPr>
          </a:p>
        </p:txBody>
      </p:sp>
      <p:sp>
        <p:nvSpPr>
          <p:cNvPr id="2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07766" y="6419608"/>
            <a:ext cx="4756844" cy="215444"/>
          </a:xfrm>
        </p:spPr>
        <p:txBody>
          <a:bodyPr/>
          <a:lstStyle/>
          <a:p>
            <a:r>
              <a:rPr lang="de-DE" sz="1400" b="1" dirty="0">
                <a:latin typeface="Gill Sans MT" panose="020B0502020104020203" pitchFamily="34" charset="0"/>
              </a:rPr>
              <a:t>Das bieten wir Dir</a:t>
            </a:r>
            <a:endParaRPr lang="de-DE" sz="1400" dirty="0">
              <a:latin typeface="Gill Sans MT" panose="020B0502020104020203" pitchFamily="34" charset="0"/>
            </a:endParaRPr>
          </a:p>
        </p:txBody>
      </p:sp>
      <p:sp>
        <p:nvSpPr>
          <p:cNvPr id="22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4130" y="6683614"/>
            <a:ext cx="4512298" cy="1308050"/>
          </a:xfrm>
        </p:spPr>
        <p:txBody>
          <a:bodyPr/>
          <a:lstStyle/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ein vielfältiges Aufgabengebiet, bei dem Du Deine Stärken einbringst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flexible Arbeitszeiten und mobiles Arbeiten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ein sympathisches Team und eine Bürogemeinschaft im Stil von New Work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flache Hierarchien und kurze Entscheidungswege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ein gutes Gehalt, 30 Tage Urlaub und attraktive Sozialleistungen (Job-Ticket, betriebliche Altersversorgung, betriebliche Krankenversicherung, Kantinenzuschuss)</a:t>
            </a:r>
          </a:p>
          <a:p>
            <a:pPr marL="171450" lvl="0" indent="-171450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DE" sz="1000" dirty="0">
                <a:latin typeface="Gill Sans MT" panose="020B0502020104020203" pitchFamily="34" charset="0"/>
              </a:rPr>
              <a:t>ein unbefristetes Arbeitsverhältnis</a:t>
            </a:r>
          </a:p>
          <a:p>
            <a:endParaRPr lang="de-DE" sz="1000" dirty="0">
              <a:latin typeface="Gill Sans MT" panose="020B0502020104020203" pitchFamily="34" charset="0"/>
            </a:endParaRP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07766" y="5045956"/>
            <a:ext cx="4756844" cy="215444"/>
          </a:xfrm>
        </p:spPr>
        <p:txBody>
          <a:bodyPr/>
          <a:lstStyle/>
          <a:p>
            <a:r>
              <a:rPr lang="de-DE" sz="1400" b="1" dirty="0">
                <a:latin typeface="Gill Sans MT" panose="020B0502020104020203" pitchFamily="34" charset="0"/>
              </a:rPr>
              <a:t>Das wünschen wir uns von Dir</a:t>
            </a:r>
            <a:endParaRPr lang="de-DE" sz="1400" dirty="0">
              <a:latin typeface="Gill Sans MT" panose="020B0502020104020203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235625" y="7992667"/>
            <a:ext cx="47213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Gill Sans MT" panose="020B0502020104020203" pitchFamily="34" charset="0"/>
              </a:rPr>
              <a:t>Wenn Du Interesse hast, melde Dich mit Deiner Kurz-Vita bei                                                                unserer Kollegin Bahareh Farsad</a:t>
            </a:r>
          </a:p>
          <a:p>
            <a:r>
              <a:rPr lang="de-DE" sz="1000" dirty="0">
                <a:latin typeface="Gill Sans MT" panose="020B0502020104020203" pitchFamily="34" charset="0"/>
              </a:rPr>
              <a:t> </a:t>
            </a:r>
          </a:p>
          <a:p>
            <a:r>
              <a:rPr lang="de-DE" sz="1000" dirty="0">
                <a:latin typeface="Gill Sans MT" panose="020B0502020104020203" pitchFamily="34" charset="0"/>
              </a:rPr>
              <a:t>E-Mail: </a:t>
            </a:r>
            <a:r>
              <a:rPr lang="de-DE" sz="1000" u="sng" dirty="0">
                <a:latin typeface="Gill Sans MT" panose="020B0502020104020203" pitchFamily="34" charset="0"/>
                <a:hlinkClick r:id="rId7"/>
              </a:rPr>
              <a:t>bahareh.farsad@bwv.de</a:t>
            </a:r>
            <a:r>
              <a:rPr lang="de-DE" sz="1000" u="sng" dirty="0">
                <a:latin typeface="Gill Sans MT" panose="020B0502020104020203" pitchFamily="34" charset="0"/>
              </a:rPr>
              <a:t> </a:t>
            </a:r>
            <a:br>
              <a:rPr lang="de-DE" sz="1000" dirty="0">
                <a:latin typeface="Gill Sans MT" panose="020B0502020104020203" pitchFamily="34" charset="0"/>
              </a:rPr>
            </a:br>
            <a:r>
              <a:rPr lang="de-DE" sz="1000" dirty="0">
                <a:latin typeface="Gill Sans MT" panose="020B0502020104020203" pitchFamily="34" charset="0"/>
              </a:rPr>
              <a:t>Telefon: 089 922001-831</a:t>
            </a:r>
          </a:p>
          <a:p>
            <a:r>
              <a:rPr lang="de-DE" sz="1000" dirty="0">
                <a:effectLst/>
                <a:latin typeface="Gill Sans MT" panose="020B0502020104020203" pitchFamily="34" charset="0"/>
                <a:hlinkClick r:id="rId8"/>
              </a:rPr>
              <a:t>www.bwv.de</a:t>
            </a:r>
            <a:r>
              <a:rPr lang="de-DE" sz="1000" dirty="0">
                <a:effectLst/>
                <a:latin typeface="Gill Sans MT" panose="020B0502020104020203" pitchFamily="34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3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019-09-09 BWV_Master">
  <a:themeElements>
    <a:clrScheme name="BWV neu">
      <a:dk1>
        <a:srgbClr val="FFFFFF"/>
      </a:dk1>
      <a:lt1>
        <a:srgbClr val="595959"/>
      </a:lt1>
      <a:dk2>
        <a:srgbClr val="F2F2F2"/>
      </a:dk2>
      <a:lt2>
        <a:srgbClr val="003798"/>
      </a:lt2>
      <a:accent1>
        <a:srgbClr val="009530"/>
      </a:accent1>
      <a:accent2>
        <a:srgbClr val="33A959"/>
      </a:accent2>
      <a:accent3>
        <a:srgbClr val="66BF83"/>
      </a:accent3>
      <a:accent4>
        <a:srgbClr val="99D5AC"/>
      </a:accent4>
      <a:accent5>
        <a:srgbClr val="CCEAD6"/>
      </a:accent5>
      <a:accent6>
        <a:srgbClr val="F2F2F2"/>
      </a:accent6>
      <a:hlink>
        <a:srgbClr val="009530"/>
      </a:hlink>
      <a:folHlink>
        <a:srgbClr val="003798"/>
      </a:folHlink>
    </a:clrScheme>
    <a:fontScheme name="Discover Digital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952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-09-09 BWV_Master.potx" id="{0E6A9293-6291-442F-B3FA-0793DDDDAEFC}" vid="{DAC5C03E-3282-4482-ACDD-0133AC971ED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180c9f-d9b7-493b-b0a4-3773c5a30b01">
      <Terms xmlns="http://schemas.microsoft.com/office/infopath/2007/PartnerControls"/>
    </lcf76f155ced4ddcb4097134ff3c332f>
    <TaxCatchAll xmlns="f06b4389-4b8b-40ba-970f-c2bc2d80fa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940A7F7ADCC55479066689DCB9709C5" ma:contentTypeVersion="14" ma:contentTypeDescription="Ein neues Dokument erstellen." ma:contentTypeScope="" ma:versionID="cf6a26750dc0c53c331c7ed983e9f86d">
  <xsd:schema xmlns:xsd="http://www.w3.org/2001/XMLSchema" xmlns:xs="http://www.w3.org/2001/XMLSchema" xmlns:p="http://schemas.microsoft.com/office/2006/metadata/properties" xmlns:ns2="99180c9f-d9b7-493b-b0a4-3773c5a30b01" xmlns:ns3="f06b4389-4b8b-40ba-970f-c2bc2d80fa95" targetNamespace="http://schemas.microsoft.com/office/2006/metadata/properties" ma:root="true" ma:fieldsID="7ba2048d1e5aba0a857cc36b5f37a6da" ns2:_="" ns3:_="">
    <xsd:import namespace="99180c9f-d9b7-493b-b0a4-3773c5a30b01"/>
    <xsd:import namespace="f06b4389-4b8b-40ba-970f-c2bc2d80fa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80c9f-d9b7-493b-b0a4-3773c5a30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f0763404-5ffd-48e0-a588-5f59d4a910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b4389-4b8b-40ba-970f-c2bc2d80fa9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3be6be0-bf8c-4e49-bd1f-c139759d0a5b}" ma:internalName="TaxCatchAll" ma:showField="CatchAllData" ma:web="f06b4389-4b8b-40ba-970f-c2bc2d80fa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57D722-F0EF-45B1-AA66-FFBAB31F71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F5D582-7A22-4D17-84E8-F54066964545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f06b4389-4b8b-40ba-970f-c2bc2d80fa95"/>
    <ds:schemaRef ds:uri="http://purl.org/dc/terms/"/>
    <ds:schemaRef ds:uri="http://schemas.microsoft.com/office/2006/documentManagement/types"/>
    <ds:schemaRef ds:uri="99180c9f-d9b7-493b-b0a4-3773c5a30b01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79C24B-6A0E-4EA5-998D-FF01504592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80c9f-d9b7-493b-b0a4-3773c5a30b01"/>
    <ds:schemaRef ds:uri="f06b4389-4b8b-40ba-970f-c2bc2d80fa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2019-09-09 BWV_Master</Template>
  <TotalTime>0</TotalTime>
  <Words>270</Words>
  <Application>Microsoft Office PowerPoint</Application>
  <PresentationFormat>Bildschirmpräsentation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Wingdings</vt:lpstr>
      <vt:lpstr>2019-09-09 BWV_Master</vt:lpstr>
      <vt:lpstr>Bist Du auch ein Bildungsmensch?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Anwendungshinweise</dc:title>
  <dc:creator>Dr. Höhn, Katharina</dc:creator>
  <cp:lastModifiedBy>Roth, Wolfgang</cp:lastModifiedBy>
  <cp:revision>3</cp:revision>
  <cp:lastPrinted>2021-09-09T11:32:11Z</cp:lastPrinted>
  <dcterms:created xsi:type="dcterms:W3CDTF">2020-06-04T12:01:23Z</dcterms:created>
  <dcterms:modified xsi:type="dcterms:W3CDTF">2023-12-27T11:15:23Z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B943C7EA-B083-4A2C-B1DC-F64A0EE29162</vt:lpwstr>
  </property>
  <property fmtid="{D5CDD505-2E9C-101B-9397-08002B2CF9AE}" pid="3" name="ArticulatePath">
    <vt:lpwstr>2020-06-04 VS BWV 2020 Gesamtpräsentation</vt:lpwstr>
  </property>
  <property fmtid="{D5CDD505-2E9C-101B-9397-08002B2CF9AE}" pid="4" name="ContentTypeId">
    <vt:lpwstr>0x010100C940A7F7ADCC55479066689DCB9709C5</vt:lpwstr>
  </property>
  <property fmtid="{D5CDD505-2E9C-101B-9397-08002B2CF9AE}" pid="5" name="Order">
    <vt:r8>913700</vt:r8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SetDate">
    <vt:lpwstr>2023-03-10T10:05:26Z</vt:lpwstr>
  </property>
  <property fmtid="{D5CDD505-2E9C-101B-9397-08002B2CF9AE}" pid="8" name="MSIP_Label_defa4170-0d19-0005-0004-bc88714345d2_Method">
    <vt:lpwstr>Standard</vt:lpwstr>
  </property>
  <property fmtid="{D5CDD505-2E9C-101B-9397-08002B2CF9AE}" pid="9" name="MSIP_Label_defa4170-0d19-0005-0004-bc88714345d2_Name">
    <vt:lpwstr>defa4170-0d19-0005-0004-bc88714345d2</vt:lpwstr>
  </property>
  <property fmtid="{D5CDD505-2E9C-101B-9397-08002B2CF9AE}" pid="10" name="MSIP_Label_defa4170-0d19-0005-0004-bc88714345d2_SiteId">
    <vt:lpwstr>f74232a6-fbad-42a8-972f-266c45783eb2</vt:lpwstr>
  </property>
  <property fmtid="{D5CDD505-2E9C-101B-9397-08002B2CF9AE}" pid="11" name="MSIP_Label_defa4170-0d19-0005-0004-bc88714345d2_ActionId">
    <vt:lpwstr>58fc6295-abce-4e81-932e-83c7a84a4288</vt:lpwstr>
  </property>
  <property fmtid="{D5CDD505-2E9C-101B-9397-08002B2CF9AE}" pid="12" name="MSIP_Label_defa4170-0d19-0005-0004-bc88714345d2_ContentBits">
    <vt:lpwstr>0</vt:lpwstr>
  </property>
  <property fmtid="{D5CDD505-2E9C-101B-9397-08002B2CF9AE}" pid="13" name="MediaServiceImageTags">
    <vt:lpwstr/>
  </property>
</Properties>
</file>